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80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aul\Documents\Downloads\MOUDI%20Period%20Summary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aul\Documents\Downloads\MOUDI%20Period%20Summar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875693673695899"/>
          <c:y val="0.1076672104404568"/>
          <c:w val="0.75915649278579389"/>
          <c:h val="0.7096247960848292"/>
        </c:manualLayout>
      </c:layout>
      <c:barChart>
        <c:barDir val="col"/>
        <c:grouping val="clustered"/>
        <c:ser>
          <c:idx val="0"/>
          <c:order val="0"/>
          <c:tx>
            <c:v>As</c:v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Calcs!$E$9:$E$20</c:f>
                <c:numCache>
                  <c:formatCode>General</c:formatCode>
                  <c:ptCount val="12"/>
                  <c:pt idx="0">
                    <c:v>0.12016361399135925</c:v>
                  </c:pt>
                  <c:pt idx="1">
                    <c:v>0.40065194219290429</c:v>
                  </c:pt>
                  <c:pt idx="2">
                    <c:v>0.22849301250388923</c:v>
                  </c:pt>
                  <c:pt idx="3">
                    <c:v>0.24602887015511013</c:v>
                  </c:pt>
                  <c:pt idx="4">
                    <c:v>0.15496446723048163</c:v>
                  </c:pt>
                  <c:pt idx="5">
                    <c:v>0.15327633544018884</c:v>
                  </c:pt>
                  <c:pt idx="6">
                    <c:v>0.56954683079033008</c:v>
                  </c:pt>
                  <c:pt idx="7">
                    <c:v>1.329613563657986</c:v>
                  </c:pt>
                  <c:pt idx="8">
                    <c:v>0.93221243947893384</c:v>
                  </c:pt>
                  <c:pt idx="9">
                    <c:v>0.2103666504898434</c:v>
                  </c:pt>
                  <c:pt idx="10">
                    <c:v>4.8037636676929396E-2</c:v>
                  </c:pt>
                  <c:pt idx="11">
                    <c:v>5.2510074997071984E-2</c:v>
                  </c:pt>
                </c:numCache>
              </c:numRef>
            </c:plus>
            <c:minus>
              <c:numRef>
                <c:f>Calcs!$E$9:$E$20</c:f>
                <c:numCache>
                  <c:formatCode>General</c:formatCode>
                  <c:ptCount val="12"/>
                  <c:pt idx="0">
                    <c:v>0.12016361399135925</c:v>
                  </c:pt>
                  <c:pt idx="1">
                    <c:v>0.40065194219290429</c:v>
                  </c:pt>
                  <c:pt idx="2">
                    <c:v>0.22849301250388923</c:v>
                  </c:pt>
                  <c:pt idx="3">
                    <c:v>0.24602887015511013</c:v>
                  </c:pt>
                  <c:pt idx="4">
                    <c:v>0.15496446723048163</c:v>
                  </c:pt>
                  <c:pt idx="5">
                    <c:v>0.15327633544018884</c:v>
                  </c:pt>
                  <c:pt idx="6">
                    <c:v>0.56954683079033008</c:v>
                  </c:pt>
                  <c:pt idx="7">
                    <c:v>1.329613563657986</c:v>
                  </c:pt>
                  <c:pt idx="8">
                    <c:v>0.93221243947893384</c:v>
                  </c:pt>
                  <c:pt idx="9">
                    <c:v>0.2103666504898434</c:v>
                  </c:pt>
                  <c:pt idx="10">
                    <c:v>4.8037636676929396E-2</c:v>
                  </c:pt>
                  <c:pt idx="11">
                    <c:v>5.2510074997071984E-2</c:v>
                  </c:pt>
                </c:numCache>
              </c:numRef>
            </c:minus>
          </c:errBars>
          <c:cat>
            <c:strRef>
              <c:f>Calcs!$H$9:$H$20</c:f>
              <c:strCache>
                <c:ptCount val="12"/>
                <c:pt idx="0">
                  <c:v>18</c:v>
                </c:pt>
                <c:pt idx="1">
                  <c:v>9.9</c:v>
                </c:pt>
                <c:pt idx="2">
                  <c:v>6.2</c:v>
                </c:pt>
                <c:pt idx="3">
                  <c:v>3.1</c:v>
                </c:pt>
                <c:pt idx="4">
                  <c:v>1.8</c:v>
                </c:pt>
                <c:pt idx="5">
                  <c:v>1.0</c:v>
                </c:pt>
                <c:pt idx="6">
                  <c:v>0.55</c:v>
                </c:pt>
                <c:pt idx="7">
                  <c:v>0.32</c:v>
                </c:pt>
                <c:pt idx="8">
                  <c:v>0.18</c:v>
                </c:pt>
                <c:pt idx="9">
                  <c:v>0.1</c:v>
                </c:pt>
                <c:pt idx="10">
                  <c:v>0.054</c:v>
                </c:pt>
                <c:pt idx="11">
                  <c:v>AF</c:v>
                </c:pt>
              </c:strCache>
            </c:strRef>
          </c:cat>
          <c:val>
            <c:numRef>
              <c:f>Calcs!$B$9:$B$20</c:f>
              <c:numCache>
                <c:formatCode>0.00</c:formatCode>
                <c:ptCount val="12"/>
                <c:pt idx="0">
                  <c:v>0.24747424643257979</c:v>
                </c:pt>
                <c:pt idx="1">
                  <c:v>0.56053309634038806</c:v>
                </c:pt>
                <c:pt idx="2">
                  <c:v>0.43274460878627546</c:v>
                </c:pt>
                <c:pt idx="3">
                  <c:v>0.42371244688953014</c:v>
                </c:pt>
                <c:pt idx="4">
                  <c:v>0.278211053992304</c:v>
                </c:pt>
                <c:pt idx="5">
                  <c:v>0.33290682118807113</c:v>
                </c:pt>
                <c:pt idx="6">
                  <c:v>1.255601213023088</c:v>
                </c:pt>
                <c:pt idx="7">
                  <c:v>2.8636998081008493</c:v>
                </c:pt>
                <c:pt idx="8">
                  <c:v>1.6578885957792207</c:v>
                </c:pt>
                <c:pt idx="9">
                  <c:v>0.61494928200657373</c:v>
                </c:pt>
                <c:pt idx="10">
                  <c:v>0.18972004268879269</c:v>
                </c:pt>
                <c:pt idx="11">
                  <c:v>8.7442129629629647E-2</c:v>
                </c:pt>
              </c:numCache>
            </c:numRef>
          </c:val>
        </c:ser>
        <c:ser>
          <c:idx val="1"/>
          <c:order val="1"/>
          <c:tx>
            <c:v>Cd</c:v>
          </c:tx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Calcs!$F$9:$F$20</c:f>
                <c:numCache>
                  <c:formatCode>General</c:formatCode>
                  <c:ptCount val="12"/>
                  <c:pt idx="0">
                    <c:v>2.6197078384725937E-2</c:v>
                  </c:pt>
                  <c:pt idx="1">
                    <c:v>3.1710182440528076E-2</c:v>
                  </c:pt>
                  <c:pt idx="2">
                    <c:v>6.9199453611989856E-2</c:v>
                  </c:pt>
                  <c:pt idx="3">
                    <c:v>3.5856229227900674E-2</c:v>
                  </c:pt>
                  <c:pt idx="4">
                    <c:v>2.5924900598949346E-2</c:v>
                  </c:pt>
                  <c:pt idx="5">
                    <c:v>3.586978591827255E-2</c:v>
                  </c:pt>
                  <c:pt idx="6">
                    <c:v>0.21668741736416464</c:v>
                  </c:pt>
                  <c:pt idx="7">
                    <c:v>0.32760237541119763</c:v>
                  </c:pt>
                  <c:pt idx="8">
                    <c:v>7.5899840904206206E-2</c:v>
                  </c:pt>
                  <c:pt idx="9">
                    <c:v>2.0450775537575284E-2</c:v>
                  </c:pt>
                  <c:pt idx="10">
                    <c:v>1.1834695949282697E-2</c:v>
                  </c:pt>
                  <c:pt idx="11">
                    <c:v>1.7406688979600942E-2</c:v>
                  </c:pt>
                </c:numCache>
              </c:numRef>
            </c:plus>
            <c:minus>
              <c:numRef>
                <c:f>Calcs!$F$9:$F$20</c:f>
                <c:numCache>
                  <c:formatCode>General</c:formatCode>
                  <c:ptCount val="12"/>
                  <c:pt idx="0">
                    <c:v>2.6197078384725937E-2</c:v>
                  </c:pt>
                  <c:pt idx="1">
                    <c:v>3.1710182440528076E-2</c:v>
                  </c:pt>
                  <c:pt idx="2">
                    <c:v>6.9199453611989856E-2</c:v>
                  </c:pt>
                  <c:pt idx="3">
                    <c:v>3.5856229227900674E-2</c:v>
                  </c:pt>
                  <c:pt idx="4">
                    <c:v>2.5924900598949346E-2</c:v>
                  </c:pt>
                  <c:pt idx="5">
                    <c:v>3.586978591827255E-2</c:v>
                  </c:pt>
                  <c:pt idx="6">
                    <c:v>0.21668741736416464</c:v>
                  </c:pt>
                  <c:pt idx="7">
                    <c:v>0.32760237541119763</c:v>
                  </c:pt>
                  <c:pt idx="8">
                    <c:v>7.5899840904206206E-2</c:v>
                  </c:pt>
                  <c:pt idx="9">
                    <c:v>2.0450775537575284E-2</c:v>
                  </c:pt>
                  <c:pt idx="10">
                    <c:v>1.1834695949282697E-2</c:v>
                  </c:pt>
                  <c:pt idx="11">
                    <c:v>1.7406688979600942E-2</c:v>
                  </c:pt>
                </c:numCache>
              </c:numRef>
            </c:minus>
          </c:errBars>
          <c:cat>
            <c:strRef>
              <c:f>Calcs!$H$9:$H$20</c:f>
              <c:strCache>
                <c:ptCount val="12"/>
                <c:pt idx="0">
                  <c:v>18</c:v>
                </c:pt>
                <c:pt idx="1">
                  <c:v>9.9</c:v>
                </c:pt>
                <c:pt idx="2">
                  <c:v>6.2</c:v>
                </c:pt>
                <c:pt idx="3">
                  <c:v>3.1</c:v>
                </c:pt>
                <c:pt idx="4">
                  <c:v>1.8</c:v>
                </c:pt>
                <c:pt idx="5">
                  <c:v>1.0</c:v>
                </c:pt>
                <c:pt idx="6">
                  <c:v>0.55</c:v>
                </c:pt>
                <c:pt idx="7">
                  <c:v>0.32</c:v>
                </c:pt>
                <c:pt idx="8">
                  <c:v>0.18</c:v>
                </c:pt>
                <c:pt idx="9">
                  <c:v>0.1</c:v>
                </c:pt>
                <c:pt idx="10">
                  <c:v>0.054</c:v>
                </c:pt>
                <c:pt idx="11">
                  <c:v>AF</c:v>
                </c:pt>
              </c:strCache>
            </c:strRef>
          </c:cat>
          <c:val>
            <c:numRef>
              <c:f>Calcs!$C$9:$C$20</c:f>
              <c:numCache>
                <c:formatCode>0.00</c:formatCode>
                <c:ptCount val="12"/>
                <c:pt idx="0">
                  <c:v>3.9273178210678203E-2</c:v>
                </c:pt>
                <c:pt idx="1">
                  <c:v>6.2155495931537602E-2</c:v>
                </c:pt>
                <c:pt idx="2">
                  <c:v>8.1119578723745381E-2</c:v>
                </c:pt>
                <c:pt idx="3">
                  <c:v>6.0825805174763499E-2</c:v>
                </c:pt>
                <c:pt idx="4">
                  <c:v>4.1230609668109659E-2</c:v>
                </c:pt>
                <c:pt idx="5">
                  <c:v>4.6276292187750513E-2</c:v>
                </c:pt>
                <c:pt idx="6">
                  <c:v>0.28323410193201859</c:v>
                </c:pt>
                <c:pt idx="7">
                  <c:v>0.45230990460157128</c:v>
                </c:pt>
                <c:pt idx="8">
                  <c:v>0.10870551998156165</c:v>
                </c:pt>
                <c:pt idx="9">
                  <c:v>2.0042187750521079E-2</c:v>
                </c:pt>
                <c:pt idx="10">
                  <c:v>1.5850356240981241E-2</c:v>
                </c:pt>
                <c:pt idx="11">
                  <c:v>1.1520813291646628E-2</c:v>
                </c:pt>
              </c:numCache>
            </c:numRef>
          </c:val>
        </c:ser>
        <c:gapWidth val="100"/>
        <c:overlap val="-100"/>
        <c:axId val="60035840"/>
        <c:axId val="60037760"/>
      </c:barChart>
      <c:barChart>
        <c:barDir val="col"/>
        <c:grouping val="clustered"/>
        <c:varyColors val="1"/>
        <c:ser>
          <c:idx val="5"/>
          <c:order val="2"/>
          <c:tx>
            <c:v>Pb</c:v>
          </c:tx>
          <c:spPr>
            <a:solidFill>
              <a:schemeClr val="accent3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Calcs!$G$9:$G$20</c:f>
                <c:numCache>
                  <c:formatCode>General</c:formatCode>
                  <c:ptCount val="12"/>
                  <c:pt idx="0">
                    <c:v>0.82470482846666515</c:v>
                  </c:pt>
                  <c:pt idx="1">
                    <c:v>1.1736218812179471</c:v>
                  </c:pt>
                  <c:pt idx="2">
                    <c:v>0.88740578685188642</c:v>
                  </c:pt>
                  <c:pt idx="3">
                    <c:v>0.74714607734741001</c:v>
                  </c:pt>
                  <c:pt idx="4">
                    <c:v>0.43842305145051236</c:v>
                  </c:pt>
                  <c:pt idx="5">
                    <c:v>0.64484824766106419</c:v>
                  </c:pt>
                  <c:pt idx="6">
                    <c:v>3.4557574229066441</c:v>
                  </c:pt>
                  <c:pt idx="7">
                    <c:v>7.5721822823051248</c:v>
                  </c:pt>
                  <c:pt idx="8">
                    <c:v>3.4941982912187632</c:v>
                  </c:pt>
                  <c:pt idx="9">
                    <c:v>0.99216030645677311</c:v>
                  </c:pt>
                  <c:pt idx="10">
                    <c:v>0.32696450186084908</c:v>
                  </c:pt>
                  <c:pt idx="11">
                    <c:v>0.17359075829501142</c:v>
                  </c:pt>
                </c:numCache>
              </c:numRef>
            </c:plus>
            <c:minus>
              <c:numRef>
                <c:f>Calcs!$G$9:$G$20</c:f>
                <c:numCache>
                  <c:formatCode>General</c:formatCode>
                  <c:ptCount val="12"/>
                  <c:pt idx="0">
                    <c:v>0.82470482846666515</c:v>
                  </c:pt>
                  <c:pt idx="1">
                    <c:v>1.1736218812179471</c:v>
                  </c:pt>
                  <c:pt idx="2">
                    <c:v>0.88740578685188642</c:v>
                  </c:pt>
                  <c:pt idx="3">
                    <c:v>0.74714607734741001</c:v>
                  </c:pt>
                  <c:pt idx="4">
                    <c:v>0.43842305145051236</c:v>
                  </c:pt>
                  <c:pt idx="5">
                    <c:v>0.64484824766106419</c:v>
                  </c:pt>
                  <c:pt idx="6">
                    <c:v>3.4557574229066441</c:v>
                  </c:pt>
                  <c:pt idx="7">
                    <c:v>7.5721822823051248</c:v>
                  </c:pt>
                  <c:pt idx="8">
                    <c:v>3.4941982912187632</c:v>
                  </c:pt>
                  <c:pt idx="9">
                    <c:v>0.99216030645677311</c:v>
                  </c:pt>
                  <c:pt idx="10">
                    <c:v>0.32696450186084908</c:v>
                  </c:pt>
                  <c:pt idx="11">
                    <c:v>0.17359075829501142</c:v>
                  </c:pt>
                </c:numCache>
              </c:numRef>
            </c:minus>
          </c:errBars>
          <c:cat>
            <c:strRef>
              <c:f>Calcs!$H$65:$H$76</c:f>
              <c:strCache>
                <c:ptCount val="12"/>
                <c:pt idx="0">
                  <c:v>18</c:v>
                </c:pt>
                <c:pt idx="1">
                  <c:v>9.9</c:v>
                </c:pt>
                <c:pt idx="2">
                  <c:v>6.2</c:v>
                </c:pt>
                <c:pt idx="3">
                  <c:v>3.1</c:v>
                </c:pt>
                <c:pt idx="4">
                  <c:v>1.8</c:v>
                </c:pt>
                <c:pt idx="5">
                  <c:v>1.0</c:v>
                </c:pt>
                <c:pt idx="6">
                  <c:v>0.55</c:v>
                </c:pt>
                <c:pt idx="7">
                  <c:v>0.32</c:v>
                </c:pt>
                <c:pt idx="8">
                  <c:v>0.18</c:v>
                </c:pt>
                <c:pt idx="9">
                  <c:v>0.1</c:v>
                </c:pt>
                <c:pt idx="10">
                  <c:v>0.054</c:v>
                </c:pt>
                <c:pt idx="11">
                  <c:v>AF</c:v>
                </c:pt>
              </c:strCache>
            </c:strRef>
          </c:cat>
          <c:val>
            <c:numRef>
              <c:f>Calcs!$D$9:$D$20</c:f>
              <c:numCache>
                <c:formatCode>0.00</c:formatCode>
                <c:ptCount val="12"/>
                <c:pt idx="0">
                  <c:v>1.1132053421115922</c:v>
                </c:pt>
                <c:pt idx="1">
                  <c:v>1.8697358004649669</c:v>
                </c:pt>
                <c:pt idx="2">
                  <c:v>1.5595700306637805</c:v>
                </c:pt>
                <c:pt idx="3">
                  <c:v>1.3813343003447169</c:v>
                </c:pt>
                <c:pt idx="4">
                  <c:v>0.87373724847683176</c:v>
                </c:pt>
                <c:pt idx="5">
                  <c:v>1.096604562489979</c:v>
                </c:pt>
                <c:pt idx="6">
                  <c:v>5.7327740450136275</c:v>
                </c:pt>
                <c:pt idx="7">
                  <c:v>11.616643743987494</c:v>
                </c:pt>
                <c:pt idx="8">
                  <c:v>4.7247630070546736</c:v>
                </c:pt>
                <c:pt idx="9">
                  <c:v>1.3810155122655123</c:v>
                </c:pt>
                <c:pt idx="10">
                  <c:v>0.35502708132916472</c:v>
                </c:pt>
                <c:pt idx="11">
                  <c:v>0.15642481361231358</c:v>
                </c:pt>
              </c:numCache>
            </c:numRef>
          </c:val>
        </c:ser>
        <c:gapWidth val="350"/>
        <c:axId val="60044032"/>
        <c:axId val="60045568"/>
      </c:barChart>
      <c:catAx>
        <c:axId val="60035840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Cutpoint Diameter (</a:t>
                </a:r>
                <a:r>
                  <a:rPr lang="el-GR"/>
                  <a:t>μ</a:t>
                </a:r>
                <a:r>
                  <a:rPr lang="en-US"/>
                  <a:t>m)</a:t>
                </a:r>
              </a:p>
            </c:rich>
          </c:tx>
          <c:layout>
            <c:manualLayout>
              <c:xMode val="edge"/>
              <c:yMode val="edge"/>
              <c:x val="0.39289678135405148"/>
              <c:y val="0.9314845024469821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037760"/>
        <c:crosses val="autoZero"/>
        <c:auto val="1"/>
        <c:lblAlgn val="ctr"/>
        <c:lblOffset val="100"/>
        <c:tickLblSkip val="1"/>
        <c:tickMarkSkip val="1"/>
      </c:catAx>
      <c:valAx>
        <c:axId val="60037760"/>
        <c:scaling>
          <c:orientation val="minMax"/>
          <c:max val="4.5"/>
          <c:min val="0"/>
        </c:scaling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Average Concentration (ng m</a:t>
                </a:r>
                <a:r>
                  <a:rPr lang="en-US" sz="18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-3</a:t>
                </a:r>
                <a:r>
                  <a:rPr lang="en-US" sz="18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3.3296337402885694E-3"/>
              <c:y val="0.17781402936378465"/>
            </c:manualLayout>
          </c:layout>
          <c:spPr>
            <a:noFill/>
            <a:ln w="25400">
              <a:noFill/>
            </a:ln>
          </c:spPr>
        </c:title>
        <c:numFmt formatCode="0.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035840"/>
        <c:crosses val="max"/>
        <c:crossBetween val="between"/>
      </c:valAx>
      <c:catAx>
        <c:axId val="60044032"/>
        <c:scaling>
          <c:orientation val="maxMin"/>
        </c:scaling>
        <c:delete val="1"/>
        <c:axPos val="b"/>
        <c:tickLblPos val="none"/>
        <c:crossAx val="60045568"/>
        <c:crosses val="autoZero"/>
        <c:auto val="1"/>
        <c:lblAlgn val="ctr"/>
        <c:lblOffset val="100"/>
      </c:catAx>
      <c:valAx>
        <c:axId val="60045568"/>
        <c:scaling>
          <c:orientation val="minMax"/>
          <c:max val="15"/>
          <c:min val="0"/>
        </c:scaling>
        <c:axPos val="r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Average Pb Concentration (ng m</a:t>
                </a:r>
                <a:r>
                  <a:rPr lang="en-US" sz="18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-3</a:t>
                </a:r>
                <a:r>
                  <a:rPr lang="en-US" sz="18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93895671476137621"/>
              <c:y val="0.14029363784665586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044032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7269700332963391"/>
          <c:y val="0.13866231647634589"/>
          <c:w val="0.2763596004439513"/>
          <c:h val="8.6460032626427416E-2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solidFill>
        <a:schemeClr val="accent6"/>
      </a:solidFill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875693673695897"/>
          <c:y val="0.13050570962479607"/>
          <c:w val="0.74583795782463924"/>
          <c:h val="0.68678629690048965"/>
        </c:manualLayout>
      </c:layout>
      <c:barChart>
        <c:barDir val="col"/>
        <c:grouping val="clustered"/>
        <c:ser>
          <c:idx val="0"/>
          <c:order val="0"/>
          <c:tx>
            <c:v>As</c:v>
          </c:tx>
          <c:spPr>
            <a:pattFill prst="wdDnDiag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Calcs!$E$65:$E$76</c:f>
                <c:numCache>
                  <c:formatCode>General</c:formatCode>
                  <c:ptCount val="12"/>
                  <c:pt idx="0">
                    <c:v>8.2448874201952696E-2</c:v>
                  </c:pt>
                  <c:pt idx="1">
                    <c:v>0.14381742501656061</c:v>
                  </c:pt>
                  <c:pt idx="2">
                    <c:v>0.10502560240718457</c:v>
                  </c:pt>
                  <c:pt idx="3">
                    <c:v>0.10280895966822889</c:v>
                  </c:pt>
                  <c:pt idx="4">
                    <c:v>9.9059904411631289E-2</c:v>
                  </c:pt>
                  <c:pt idx="5">
                    <c:v>8.2619456628691981E-2</c:v>
                  </c:pt>
                  <c:pt idx="6">
                    <c:v>0.41162881290284359</c:v>
                  </c:pt>
                  <c:pt idx="7">
                    <c:v>0.99679976225506883</c:v>
                  </c:pt>
                  <c:pt idx="8">
                    <c:v>0.34317335034964025</c:v>
                  </c:pt>
                  <c:pt idx="9">
                    <c:v>7.6159344577207508E-2</c:v>
                  </c:pt>
                  <c:pt idx="10">
                    <c:v>6.4029488885690627E-2</c:v>
                  </c:pt>
                  <c:pt idx="11">
                    <c:v>4.5833345618612485E-2</c:v>
                  </c:pt>
                </c:numCache>
              </c:numRef>
            </c:plus>
            <c:minus>
              <c:numRef>
                <c:f>Calcs!$E$65:$E$76</c:f>
                <c:numCache>
                  <c:formatCode>General</c:formatCode>
                  <c:ptCount val="12"/>
                  <c:pt idx="0">
                    <c:v>8.2448874201952696E-2</c:v>
                  </c:pt>
                  <c:pt idx="1">
                    <c:v>0.14381742501656061</c:v>
                  </c:pt>
                  <c:pt idx="2">
                    <c:v>0.10502560240718457</c:v>
                  </c:pt>
                  <c:pt idx="3">
                    <c:v>0.10280895966822889</c:v>
                  </c:pt>
                  <c:pt idx="4">
                    <c:v>9.9059904411631289E-2</c:v>
                  </c:pt>
                  <c:pt idx="5">
                    <c:v>8.2619456628691981E-2</c:v>
                  </c:pt>
                  <c:pt idx="6">
                    <c:v>0.41162881290284359</c:v>
                  </c:pt>
                  <c:pt idx="7">
                    <c:v>0.99679976225506883</c:v>
                  </c:pt>
                  <c:pt idx="8">
                    <c:v>0.34317335034964025</c:v>
                  </c:pt>
                  <c:pt idx="9">
                    <c:v>7.6159344577207508E-2</c:v>
                  </c:pt>
                  <c:pt idx="10">
                    <c:v>6.4029488885690627E-2</c:v>
                  </c:pt>
                  <c:pt idx="11">
                    <c:v>4.5833345618612485E-2</c:v>
                  </c:pt>
                </c:numCache>
              </c:numRef>
            </c:minus>
          </c:errBars>
          <c:cat>
            <c:strRef>
              <c:f>Calcs!$H$9:$H$20</c:f>
              <c:strCache>
                <c:ptCount val="12"/>
                <c:pt idx="0">
                  <c:v>18</c:v>
                </c:pt>
                <c:pt idx="1">
                  <c:v>9.9</c:v>
                </c:pt>
                <c:pt idx="2">
                  <c:v>6.2</c:v>
                </c:pt>
                <c:pt idx="3">
                  <c:v>3.1</c:v>
                </c:pt>
                <c:pt idx="4">
                  <c:v>1.8</c:v>
                </c:pt>
                <c:pt idx="5">
                  <c:v>1.0</c:v>
                </c:pt>
                <c:pt idx="6">
                  <c:v>0.55</c:v>
                </c:pt>
                <c:pt idx="7">
                  <c:v>0.32</c:v>
                </c:pt>
                <c:pt idx="8">
                  <c:v>0.18</c:v>
                </c:pt>
                <c:pt idx="9">
                  <c:v>0.1</c:v>
                </c:pt>
                <c:pt idx="10">
                  <c:v>0.054</c:v>
                </c:pt>
                <c:pt idx="11">
                  <c:v>AF</c:v>
                </c:pt>
              </c:strCache>
            </c:strRef>
          </c:cat>
          <c:val>
            <c:numRef>
              <c:f>Calcs!$B$65:$B$76</c:f>
              <c:numCache>
                <c:formatCode>0.00</c:formatCode>
                <c:ptCount val="12"/>
                <c:pt idx="0">
                  <c:v>0.2452543301602457</c:v>
                </c:pt>
                <c:pt idx="1">
                  <c:v>0.35903930639146631</c:v>
                </c:pt>
                <c:pt idx="2">
                  <c:v>0.38896875098877515</c:v>
                </c:pt>
                <c:pt idx="3">
                  <c:v>0.34425071003746055</c:v>
                </c:pt>
                <c:pt idx="4">
                  <c:v>0.26111053363058384</c:v>
                </c:pt>
                <c:pt idx="5">
                  <c:v>0.23147868259484919</c:v>
                </c:pt>
                <c:pt idx="6">
                  <c:v>0.87866573471411635</c:v>
                </c:pt>
                <c:pt idx="7">
                  <c:v>1.8934125917658844</c:v>
                </c:pt>
                <c:pt idx="8">
                  <c:v>1.2575089390260892</c:v>
                </c:pt>
                <c:pt idx="9">
                  <c:v>0.5024743266064674</c:v>
                </c:pt>
                <c:pt idx="10">
                  <c:v>0.1231101677367798</c:v>
                </c:pt>
                <c:pt idx="11">
                  <c:v>9.4165250772994688E-2</c:v>
                </c:pt>
              </c:numCache>
            </c:numRef>
          </c:val>
        </c:ser>
        <c:ser>
          <c:idx val="1"/>
          <c:order val="1"/>
          <c:tx>
            <c:v>Cd</c:v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Calcs!$F$65:$F$76</c:f>
                <c:numCache>
                  <c:formatCode>General</c:formatCode>
                  <c:ptCount val="12"/>
                  <c:pt idx="0">
                    <c:v>3.8951130114681645E-3</c:v>
                  </c:pt>
                  <c:pt idx="1">
                    <c:v>8.2882806677062101E-3</c:v>
                  </c:pt>
                  <c:pt idx="2">
                    <c:v>1.5938075157840657E-2</c:v>
                  </c:pt>
                  <c:pt idx="3">
                    <c:v>5.7440151685658409E-3</c:v>
                  </c:pt>
                  <c:pt idx="4">
                    <c:v>1.4792093360414264E-3</c:v>
                  </c:pt>
                  <c:pt idx="5">
                    <c:v>1.9701438803358007E-2</c:v>
                  </c:pt>
                  <c:pt idx="6">
                    <c:v>9.4599315170782197E-2</c:v>
                  </c:pt>
                  <c:pt idx="7">
                    <c:v>0.16019650115346418</c:v>
                  </c:pt>
                  <c:pt idx="8">
                    <c:v>2.1818785248022401E-2</c:v>
                  </c:pt>
                  <c:pt idx="9">
                    <c:v>8.9227751603729644E-2</c:v>
                  </c:pt>
                  <c:pt idx="10">
                    <c:v>1.0842823573197857E-2</c:v>
                  </c:pt>
                  <c:pt idx="11">
                    <c:v>9.2806515273729691E-3</c:v>
                  </c:pt>
                </c:numCache>
              </c:numRef>
            </c:plus>
            <c:minus>
              <c:numRef>
                <c:f>Calcs!$F$65:$F$76</c:f>
                <c:numCache>
                  <c:formatCode>General</c:formatCode>
                  <c:ptCount val="12"/>
                  <c:pt idx="0">
                    <c:v>3.8951130114681645E-3</c:v>
                  </c:pt>
                  <c:pt idx="1">
                    <c:v>8.2882806677062101E-3</c:v>
                  </c:pt>
                  <c:pt idx="2">
                    <c:v>1.5938075157840657E-2</c:v>
                  </c:pt>
                  <c:pt idx="3">
                    <c:v>5.7440151685658409E-3</c:v>
                  </c:pt>
                  <c:pt idx="4">
                    <c:v>1.4792093360414264E-3</c:v>
                  </c:pt>
                  <c:pt idx="5">
                    <c:v>1.9701438803358007E-2</c:v>
                  </c:pt>
                  <c:pt idx="6">
                    <c:v>9.4599315170782197E-2</c:v>
                  </c:pt>
                  <c:pt idx="7">
                    <c:v>0.16019650115346418</c:v>
                  </c:pt>
                  <c:pt idx="8">
                    <c:v>2.1818785248022401E-2</c:v>
                  </c:pt>
                  <c:pt idx="9">
                    <c:v>8.9227751603729644E-2</c:v>
                  </c:pt>
                  <c:pt idx="10">
                    <c:v>1.0842823573197857E-2</c:v>
                  </c:pt>
                  <c:pt idx="11">
                    <c:v>9.2806515273729691E-3</c:v>
                  </c:pt>
                </c:numCache>
              </c:numRef>
            </c:minus>
          </c:errBars>
          <c:cat>
            <c:strRef>
              <c:f>Calcs!$H$9:$H$20</c:f>
              <c:strCache>
                <c:ptCount val="12"/>
                <c:pt idx="0">
                  <c:v>18</c:v>
                </c:pt>
                <c:pt idx="1">
                  <c:v>9.9</c:v>
                </c:pt>
                <c:pt idx="2">
                  <c:v>6.2</c:v>
                </c:pt>
                <c:pt idx="3">
                  <c:v>3.1</c:v>
                </c:pt>
                <c:pt idx="4">
                  <c:v>1.8</c:v>
                </c:pt>
                <c:pt idx="5">
                  <c:v>1.0</c:v>
                </c:pt>
                <c:pt idx="6">
                  <c:v>0.55</c:v>
                </c:pt>
                <c:pt idx="7">
                  <c:v>0.32</c:v>
                </c:pt>
                <c:pt idx="8">
                  <c:v>0.18</c:v>
                </c:pt>
                <c:pt idx="9">
                  <c:v>0.1</c:v>
                </c:pt>
                <c:pt idx="10">
                  <c:v>0.054</c:v>
                </c:pt>
                <c:pt idx="11">
                  <c:v>AF</c:v>
                </c:pt>
              </c:strCache>
            </c:strRef>
          </c:cat>
          <c:val>
            <c:numRef>
              <c:f>Calcs!$C$65:$C$76</c:f>
              <c:numCache>
                <c:formatCode>0.00</c:formatCode>
                <c:ptCount val="12"/>
                <c:pt idx="0">
                  <c:v>3.7901038143138832E-2</c:v>
                </c:pt>
                <c:pt idx="1">
                  <c:v>5.6140855546762646E-2</c:v>
                </c:pt>
                <c:pt idx="2">
                  <c:v>7.7591233808770643E-2</c:v>
                </c:pt>
                <c:pt idx="3">
                  <c:v>5.2879054014529775E-2</c:v>
                </c:pt>
                <c:pt idx="4">
                  <c:v>4.1786495553856669E-2</c:v>
                </c:pt>
                <c:pt idx="5">
                  <c:v>4.8743921951959597E-2</c:v>
                </c:pt>
                <c:pt idx="6">
                  <c:v>0.17909410143965046</c:v>
                </c:pt>
                <c:pt idx="7">
                  <c:v>0.30081346389760366</c:v>
                </c:pt>
                <c:pt idx="8">
                  <c:v>0.10083550863969343</c:v>
                </c:pt>
                <c:pt idx="9">
                  <c:v>7.0881966594078721E-2</c:v>
                </c:pt>
                <c:pt idx="10">
                  <c:v>2.5435495992337253E-2</c:v>
                </c:pt>
                <c:pt idx="11">
                  <c:v>1.2364652405904395E-2</c:v>
                </c:pt>
              </c:numCache>
            </c:numRef>
          </c:val>
        </c:ser>
        <c:gapWidth val="100"/>
        <c:overlap val="-100"/>
        <c:axId val="86074880"/>
        <c:axId val="86303104"/>
      </c:barChart>
      <c:barChart>
        <c:barDir val="col"/>
        <c:grouping val="clustered"/>
        <c:varyColors val="1"/>
        <c:ser>
          <c:idx val="5"/>
          <c:order val="2"/>
          <c:tx>
            <c:v>Pb</c:v>
          </c:tx>
          <c:spPr>
            <a:pattFill prst="dkHorz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Calcs!$G$65:$G$76</c:f>
                <c:numCache>
                  <c:formatCode>General</c:formatCode>
                  <c:ptCount val="12"/>
                  <c:pt idx="0">
                    <c:v>0.13927194083452576</c:v>
                  </c:pt>
                  <c:pt idx="1">
                    <c:v>0.41804933436680092</c:v>
                  </c:pt>
                  <c:pt idx="2">
                    <c:v>0.26001073976014372</c:v>
                  </c:pt>
                  <c:pt idx="3">
                    <c:v>0.23989469424171062</c:v>
                  </c:pt>
                  <c:pt idx="4">
                    <c:v>0.14178835981443105</c:v>
                  </c:pt>
                  <c:pt idx="5">
                    <c:v>0.26845043515446626</c:v>
                  </c:pt>
                  <c:pt idx="6">
                    <c:v>1.9328784519118192</c:v>
                  </c:pt>
                  <c:pt idx="7">
                    <c:v>4.2044482717779683</c:v>
                  </c:pt>
                  <c:pt idx="8">
                    <c:v>1.2491919563836955</c:v>
                  </c:pt>
                  <c:pt idx="9">
                    <c:v>0.21202315538188324</c:v>
                  </c:pt>
                  <c:pt idx="10">
                    <c:v>0.15531268546548671</c:v>
                  </c:pt>
                  <c:pt idx="11">
                    <c:v>0.12269572419451498</c:v>
                  </c:pt>
                </c:numCache>
              </c:numRef>
            </c:plus>
            <c:minus>
              <c:numRef>
                <c:f>Calcs!$G$65:$G$76</c:f>
                <c:numCache>
                  <c:formatCode>General</c:formatCode>
                  <c:ptCount val="12"/>
                  <c:pt idx="0">
                    <c:v>0.13927194083452576</c:v>
                  </c:pt>
                  <c:pt idx="1">
                    <c:v>0.41804933436680092</c:v>
                  </c:pt>
                  <c:pt idx="2">
                    <c:v>0.26001073976014372</c:v>
                  </c:pt>
                  <c:pt idx="3">
                    <c:v>0.23989469424171062</c:v>
                  </c:pt>
                  <c:pt idx="4">
                    <c:v>0.14178835981443105</c:v>
                  </c:pt>
                  <c:pt idx="5">
                    <c:v>0.26845043515446626</c:v>
                  </c:pt>
                  <c:pt idx="6">
                    <c:v>1.9328784519118192</c:v>
                  </c:pt>
                  <c:pt idx="7">
                    <c:v>4.2044482717779683</c:v>
                  </c:pt>
                  <c:pt idx="8">
                    <c:v>1.2491919563836955</c:v>
                  </c:pt>
                  <c:pt idx="9">
                    <c:v>0.21202315538188324</c:v>
                  </c:pt>
                  <c:pt idx="10">
                    <c:v>0.15531268546548671</c:v>
                  </c:pt>
                  <c:pt idx="11">
                    <c:v>0.12269572419451498</c:v>
                  </c:pt>
                </c:numCache>
              </c:numRef>
            </c:minus>
          </c:errBars>
          <c:cat>
            <c:strRef>
              <c:f>Calcs!$H$37:$H$48</c:f>
              <c:strCache>
                <c:ptCount val="12"/>
                <c:pt idx="0">
                  <c:v>18</c:v>
                </c:pt>
                <c:pt idx="1">
                  <c:v>9.9</c:v>
                </c:pt>
                <c:pt idx="2">
                  <c:v>6.2</c:v>
                </c:pt>
                <c:pt idx="3">
                  <c:v>3.1</c:v>
                </c:pt>
                <c:pt idx="4">
                  <c:v>1.8</c:v>
                </c:pt>
                <c:pt idx="5">
                  <c:v>1.0</c:v>
                </c:pt>
                <c:pt idx="6">
                  <c:v>0.55</c:v>
                </c:pt>
                <c:pt idx="7">
                  <c:v>0.32</c:v>
                </c:pt>
                <c:pt idx="8">
                  <c:v>0.18</c:v>
                </c:pt>
                <c:pt idx="9">
                  <c:v>0.1</c:v>
                </c:pt>
                <c:pt idx="10">
                  <c:v>0.054</c:v>
                </c:pt>
                <c:pt idx="11">
                  <c:v>AF</c:v>
                </c:pt>
              </c:strCache>
            </c:strRef>
          </c:cat>
          <c:val>
            <c:numRef>
              <c:f>Calcs!$D$65:$D$76</c:f>
              <c:numCache>
                <c:formatCode>0.00</c:formatCode>
                <c:ptCount val="12"/>
                <c:pt idx="0">
                  <c:v>0.97724552884061622</c:v>
                </c:pt>
                <c:pt idx="1">
                  <c:v>1.3327351456524155</c:v>
                </c:pt>
                <c:pt idx="2">
                  <c:v>1.2995462342088833</c:v>
                </c:pt>
                <c:pt idx="3">
                  <c:v>1.0269871335856808</c:v>
                </c:pt>
                <c:pt idx="4">
                  <c:v>0.71596630110181114</c:v>
                </c:pt>
                <c:pt idx="5">
                  <c:v>0.81409671222532132</c:v>
                </c:pt>
                <c:pt idx="6">
                  <c:v>3.3290264855538423</c:v>
                </c:pt>
                <c:pt idx="7">
                  <c:v>6.7734079790405382</c:v>
                </c:pt>
                <c:pt idx="8">
                  <c:v>3.2984194902659763</c:v>
                </c:pt>
                <c:pt idx="9">
                  <c:v>1.1834966798568343</c:v>
                </c:pt>
                <c:pt idx="10">
                  <c:v>0.37093669236479504</c:v>
                </c:pt>
                <c:pt idx="11">
                  <c:v>0.21646375576175725</c:v>
                </c:pt>
              </c:numCache>
            </c:numRef>
          </c:val>
        </c:ser>
        <c:gapWidth val="350"/>
        <c:axId val="86583552"/>
        <c:axId val="86864256"/>
      </c:barChart>
      <c:catAx>
        <c:axId val="86074880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Cutpoint Diameter (</a:t>
                </a:r>
                <a:r>
                  <a:rPr lang="el-GR"/>
                  <a:t>μ</a:t>
                </a:r>
                <a:r>
                  <a:rPr lang="en-US"/>
                  <a:t>m)</a:t>
                </a:r>
              </a:p>
            </c:rich>
          </c:tx>
          <c:layout>
            <c:manualLayout>
              <c:xMode val="edge"/>
              <c:yMode val="edge"/>
              <c:x val="0.37180910099889036"/>
              <c:y val="0.920065252854812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6303104"/>
        <c:crosses val="autoZero"/>
        <c:auto val="1"/>
        <c:lblAlgn val="ctr"/>
        <c:lblOffset val="100"/>
        <c:tickLblSkip val="1"/>
        <c:tickMarkSkip val="1"/>
      </c:catAx>
      <c:valAx>
        <c:axId val="86303104"/>
        <c:scaling>
          <c:orientation val="minMax"/>
          <c:max val="3.5"/>
          <c:min val="0"/>
        </c:scaling>
        <c:axPos val="l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8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Average Concentration (ng m</a:t>
                </a:r>
                <a:r>
                  <a:rPr lang="en-US" sz="1800" b="0" i="0" u="none" strike="noStrike" baseline="300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-3</a:t>
                </a:r>
                <a:r>
                  <a:rPr lang="en-US" sz="18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5.5493895671476137E-3"/>
              <c:y val="0.24959216965742262"/>
            </c:manualLayout>
          </c:layout>
          <c:spPr>
            <a:noFill/>
            <a:ln w="25400">
              <a:noFill/>
            </a:ln>
          </c:spPr>
        </c:title>
        <c:numFmt formatCode="0.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6074880"/>
        <c:crosses val="max"/>
        <c:crossBetween val="between"/>
      </c:valAx>
      <c:catAx>
        <c:axId val="86583552"/>
        <c:scaling>
          <c:orientation val="maxMin"/>
        </c:scaling>
        <c:delete val="1"/>
        <c:axPos val="b"/>
        <c:tickLblPos val="none"/>
        <c:crossAx val="86864256"/>
        <c:crosses val="autoZero"/>
        <c:auto val="1"/>
        <c:lblAlgn val="ctr"/>
        <c:lblOffset val="100"/>
      </c:catAx>
      <c:valAx>
        <c:axId val="86864256"/>
        <c:scaling>
          <c:orientation val="minMax"/>
          <c:min val="0"/>
        </c:scaling>
        <c:axPos val="r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8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Average Pb Concentration (ng m</a:t>
                </a:r>
                <a:r>
                  <a:rPr lang="en-US" sz="1800" b="0" i="0" u="none" strike="noStrike" baseline="300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-3</a:t>
                </a:r>
                <a:r>
                  <a:rPr lang="en-US" sz="18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93451720310765796"/>
              <c:y val="0.22349102773246338"/>
            </c:manualLayout>
          </c:layout>
          <c:spPr>
            <a:noFill/>
            <a:ln w="25400">
              <a:noFill/>
            </a:ln>
          </c:spPr>
        </c:title>
        <c:numFmt formatCode="0.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6583552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5837957824639292"/>
          <c:y val="0.15660685154975529"/>
          <c:w val="0.2763596004439513"/>
          <c:h val="8.6460032626427402E-2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noFill/>
    <a:ln w="9525">
      <a:solidFill>
        <a:schemeClr val="accent6"/>
      </a:solidFill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0.1465</cdr:x>
      <cdr:y>0.59189</cdr:y>
    </cdr:from>
    <cdr:to>
      <cdr:x>0.14974</cdr:x>
      <cdr:y>0.63011</cdr:y>
    </cdr:to>
    <cdr:sp macro="" textlink="">
      <cdr:nvSpPr>
        <cdr:cNvPr id="15360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7267" y="3455921"/>
          <a:ext cx="27765" cy="2232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2286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US" sz="1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0.1465</cdr:x>
      <cdr:y>0.65864</cdr:y>
    </cdr:from>
    <cdr:to>
      <cdr:x>0.14974</cdr:x>
      <cdr:y>0.69686</cdr:y>
    </cdr:to>
    <cdr:sp macro="" textlink="">
      <cdr:nvSpPr>
        <cdr:cNvPr id="15360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7267" y="3845662"/>
          <a:ext cx="27765" cy="22320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2286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US" sz="1200" b="0" i="0" u="none" strike="noStrike" baseline="0">
            <a:solidFill>
              <a:srgbClr val="0000F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0.56667</cdr:x>
      <cdr:y>0.35556</cdr:y>
    </cdr:from>
    <cdr:to>
      <cdr:x>0.64167</cdr:x>
      <cdr:y>0.35556</cdr:y>
    </cdr:to>
    <cdr:sp macro="" textlink="">
      <cdr:nvSpPr>
        <cdr:cNvPr id="7" name="Straight Connector 6"/>
        <cdr:cNvSpPr/>
      </cdr:nvSpPr>
      <cdr:spPr>
        <a:xfrm xmlns:a="http://schemas.openxmlformats.org/drawingml/2006/main">
          <a:off x="5181601" y="2438399"/>
          <a:ext cx="6858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</cdr:x>
      <cdr:y>0.59901</cdr:y>
    </cdr:from>
    <cdr:to>
      <cdr:x>0.14124</cdr:x>
      <cdr:y>0.63724</cdr:y>
    </cdr:to>
    <cdr:sp macro="" textlink="">
      <cdr:nvSpPr>
        <cdr:cNvPr id="15360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4319" y="3497522"/>
          <a:ext cx="27765" cy="2232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2286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US" sz="1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0.138</cdr:x>
      <cdr:y>0.66576</cdr:y>
    </cdr:from>
    <cdr:to>
      <cdr:x>0.14124</cdr:x>
      <cdr:y>0.70399</cdr:y>
    </cdr:to>
    <cdr:sp macro="" textlink="">
      <cdr:nvSpPr>
        <cdr:cNvPr id="15360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4319" y="3887264"/>
          <a:ext cx="27765" cy="22320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2286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US" sz="1200" b="0" i="0" u="none" strike="noStrike" baseline="0">
            <a:solidFill>
              <a:srgbClr val="0000FF"/>
            </a:solidFill>
            <a:latin typeface="Arial"/>
            <a:cs typeface="Arial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B83027-F740-4779-B227-6E3084C9057E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0E73BB-40A1-4464-8989-0E62BEB6E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241425"/>
          </a:xfrm>
        </p:spPr>
        <p:txBody>
          <a:bodyPr>
            <a:noAutofit/>
          </a:bodyPr>
          <a:lstStyle/>
          <a:p>
            <a:r>
              <a:rPr lang="en-US" sz="3400" dirty="0" smtClean="0"/>
              <a:t>Characteristics of Wind-Blown </a:t>
            </a:r>
            <a:r>
              <a:rPr lang="en-US" sz="3400" dirty="0" smtClean="0"/>
              <a:t>Dust from Arizona </a:t>
            </a:r>
            <a:r>
              <a:rPr lang="en-US" sz="3400" dirty="0" smtClean="0"/>
              <a:t>Mining Operations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5400"/>
            <a:ext cx="80010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Presented by Paul Rheinheimer</a:t>
            </a:r>
          </a:p>
          <a:p>
            <a:r>
              <a:rPr lang="en-US" dirty="0" smtClean="0"/>
              <a:t>A.E. </a:t>
            </a:r>
            <a:r>
              <a:rPr lang="en-US" dirty="0" err="1" smtClean="0"/>
              <a:t>Sáez</a:t>
            </a:r>
            <a:r>
              <a:rPr lang="en-US" dirty="0" smtClean="0"/>
              <a:t>, E.A. Betterton, J. </a:t>
            </a:r>
            <a:r>
              <a:rPr lang="en-US" dirty="0" err="1" smtClean="0"/>
              <a:t>Csavina</a:t>
            </a:r>
            <a:r>
              <a:rPr lang="en-US" dirty="0" smtClean="0"/>
              <a:t>, A. </a:t>
            </a:r>
            <a:r>
              <a:rPr lang="en-US" dirty="0" err="1" smtClean="0"/>
              <a:t>Wonaschutz</a:t>
            </a:r>
            <a:r>
              <a:rPr lang="en-US" dirty="0" smtClean="0"/>
              <a:t>, W. Conant, B. </a:t>
            </a:r>
            <a:r>
              <a:rPr lang="en-US" dirty="0" err="1" smtClean="0"/>
              <a:t>Barbaris</a:t>
            </a:r>
            <a:r>
              <a:rPr lang="en-US" dirty="0" smtClean="0"/>
              <a:t>, A. </a:t>
            </a:r>
            <a:r>
              <a:rPr lang="en-US" dirty="0" err="1" smtClean="0"/>
              <a:t>Landázuri</a:t>
            </a:r>
            <a:r>
              <a:rPr lang="en-US" dirty="0" smtClean="0"/>
              <a:t>, K. </a:t>
            </a:r>
            <a:r>
              <a:rPr lang="en-US" dirty="0" err="1" smtClean="0"/>
              <a:t>Rine</a:t>
            </a:r>
            <a:r>
              <a:rPr lang="en-US" dirty="0" smtClean="0"/>
              <a:t>, A. </a:t>
            </a:r>
            <a:r>
              <a:rPr lang="en-US" dirty="0" err="1" smtClean="0"/>
              <a:t>Campillo</a:t>
            </a:r>
            <a:r>
              <a:rPr lang="en-US" dirty="0" smtClean="0"/>
              <a:t>     </a:t>
            </a:r>
          </a:p>
          <a:p>
            <a:r>
              <a:rPr lang="en-US" dirty="0" smtClean="0"/>
              <a:t>Research </a:t>
            </a:r>
            <a:r>
              <a:rPr lang="en-US" dirty="0" smtClean="0"/>
              <a:t>Supported by NIEHS Superfund Research Program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1" descr="hayden_Schlackehauf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048000"/>
            <a:ext cx="4572000" cy="3505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2590800" cy="345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0800" y="3048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NASA Space Grant Symposium, 2010</a:t>
            </a:r>
            <a:endParaRPr lang="en-US" dirty="0"/>
          </a:p>
        </p:txBody>
      </p:sp>
      <p:pic>
        <p:nvPicPr>
          <p:cNvPr id="12290" name="Picture 2" descr="SRP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038600"/>
            <a:ext cx="1428750" cy="762000"/>
          </a:xfrm>
          <a:prstGeom prst="rect">
            <a:avLst/>
          </a:prstGeom>
          <a:noFill/>
        </p:spPr>
      </p:pic>
      <p:pic>
        <p:nvPicPr>
          <p:cNvPr id="12292" name="Picture 4" descr="http://www.azvibe.com/images/university-of-arizona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029200"/>
            <a:ext cx="1752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Eric Betterton – Department of Atmospheric 		                Sciences</a:t>
            </a:r>
          </a:p>
          <a:p>
            <a:endParaRPr lang="en-US" dirty="0" smtClean="0"/>
          </a:p>
          <a:p>
            <a:r>
              <a:rPr lang="en-US" dirty="0" smtClean="0"/>
              <a:t>NIEHS Superfund Research Program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Brian </a:t>
            </a:r>
            <a:r>
              <a:rPr lang="en-US" dirty="0" err="1" smtClean="0"/>
              <a:t>Barbaris</a:t>
            </a:r>
            <a:r>
              <a:rPr lang="en-US" dirty="0" smtClean="0"/>
              <a:t> – Department of Chemical &amp; 		</a:t>
            </a:r>
            <a:r>
              <a:rPr lang="en-US" dirty="0" smtClean="0"/>
              <a:t>	</a:t>
            </a:r>
            <a:r>
              <a:rPr lang="en-US" dirty="0" smtClean="0"/>
              <a:t>Environmental Engineering</a:t>
            </a:r>
          </a:p>
          <a:p>
            <a:endParaRPr lang="en-US" dirty="0" smtClean="0"/>
          </a:p>
          <a:p>
            <a:r>
              <a:rPr lang="en-US" dirty="0" smtClean="0"/>
              <a:t>Susan Brew – NASA Space Grant</a:t>
            </a:r>
          </a:p>
          <a:p>
            <a:endParaRPr lang="en-US" dirty="0" smtClean="0"/>
          </a:p>
          <a:p>
            <a:r>
              <a:rPr lang="en-US" dirty="0" smtClean="0"/>
              <a:t>Kyle </a:t>
            </a:r>
            <a:r>
              <a:rPr lang="en-US" dirty="0" err="1" smtClean="0"/>
              <a:t>Rine</a:t>
            </a:r>
            <a:r>
              <a:rPr lang="en-US" dirty="0" smtClean="0"/>
              <a:t> – Department of Physics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251736" cy="441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6" descr="Paul 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828800"/>
            <a:ext cx="33147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Sites in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8229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300" dirty="0" smtClean="0"/>
              <a:t>Iron </a:t>
            </a:r>
            <a:r>
              <a:rPr lang="en-US" sz="2300" dirty="0" smtClean="0"/>
              <a:t>King – </a:t>
            </a:r>
          </a:p>
          <a:p>
            <a:pPr lvl="1"/>
            <a:r>
              <a:rPr lang="en-US" sz="2300" dirty="0" smtClean="0"/>
              <a:t>Inactive </a:t>
            </a:r>
            <a:r>
              <a:rPr lang="en-US" sz="2300" dirty="0" smtClean="0"/>
              <a:t>mine</a:t>
            </a:r>
          </a:p>
          <a:p>
            <a:pPr lvl="1"/>
            <a:r>
              <a:rPr lang="en-US" sz="2300" dirty="0" smtClean="0"/>
              <a:t>Inactive smelter</a:t>
            </a:r>
            <a:endParaRPr lang="en-US" sz="2300" dirty="0" smtClean="0"/>
          </a:p>
          <a:p>
            <a:pPr lvl="1"/>
            <a:endParaRPr lang="en-US" sz="2300" dirty="0" smtClean="0"/>
          </a:p>
          <a:p>
            <a:pPr lvl="1"/>
            <a:endParaRPr lang="en-US" sz="2300" dirty="0" smtClean="0"/>
          </a:p>
          <a:p>
            <a:r>
              <a:rPr lang="en-US" sz="2300" dirty="0" smtClean="0"/>
              <a:t>Hayden – </a:t>
            </a:r>
          </a:p>
          <a:p>
            <a:pPr lvl="1"/>
            <a:r>
              <a:rPr lang="en-US" sz="2300" dirty="0" smtClean="0"/>
              <a:t>Active mine</a:t>
            </a:r>
          </a:p>
          <a:p>
            <a:pPr lvl="1"/>
            <a:r>
              <a:rPr lang="en-US" sz="2300" dirty="0" smtClean="0"/>
              <a:t>Smelter</a:t>
            </a:r>
            <a:endParaRPr lang="en-US" sz="23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992" y="1295400"/>
            <a:ext cx="6086007" cy="441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1981200" y="1600200"/>
            <a:ext cx="2667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752600" y="4495800"/>
            <a:ext cx="6172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Particle sizes and respiratory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Three particle sizes:</a:t>
            </a:r>
          </a:p>
          <a:p>
            <a:pPr lvl="1"/>
            <a:r>
              <a:rPr lang="en-US" dirty="0" smtClean="0"/>
              <a:t>Coarse</a:t>
            </a:r>
          </a:p>
          <a:p>
            <a:pPr lvl="2"/>
            <a:r>
              <a:rPr lang="en-US" dirty="0" smtClean="0"/>
              <a:t>Mechanically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/>
              <a:t>   generated</a:t>
            </a:r>
            <a:endParaRPr lang="en-US" dirty="0" smtClean="0"/>
          </a:p>
          <a:p>
            <a:pPr lvl="1"/>
            <a:r>
              <a:rPr lang="en-US" dirty="0" smtClean="0"/>
              <a:t>Accumulation</a:t>
            </a:r>
          </a:p>
          <a:p>
            <a:pPr lvl="1"/>
            <a:r>
              <a:rPr lang="en-US" dirty="0" smtClean="0"/>
              <a:t>Fine</a:t>
            </a:r>
          </a:p>
          <a:p>
            <a:pPr lvl="2"/>
            <a:r>
              <a:rPr lang="en-US" dirty="0" smtClean="0"/>
              <a:t>Smelting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/>
              <a:t>   operations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10" descr="re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2667000"/>
            <a:ext cx="5800134" cy="4191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Total Suspended Particles Sampler</a:t>
            </a:r>
          </a:p>
          <a:p>
            <a:pPr lvl="1"/>
            <a:r>
              <a:rPr lang="en-US" sz="2400" dirty="0" smtClean="0"/>
              <a:t>24 hour sampling time</a:t>
            </a:r>
          </a:p>
          <a:p>
            <a:pPr lvl="1"/>
            <a:r>
              <a:rPr lang="en-US" sz="2400" dirty="0" smtClean="0"/>
              <a:t>Measures PM10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MOUDI – Micro-Orifice Uniform-Deposit </a:t>
            </a:r>
            <a:r>
              <a:rPr lang="en-US" sz="2400" dirty="0" err="1" smtClean="0"/>
              <a:t>Impactor</a:t>
            </a:r>
            <a:endParaRPr lang="en-US" sz="2400" dirty="0" smtClean="0"/>
          </a:p>
          <a:p>
            <a:pPr lvl="1"/>
            <a:r>
              <a:rPr lang="en-US" sz="2400" dirty="0" smtClean="0"/>
              <a:t>Multiple day sampling time</a:t>
            </a:r>
            <a:endParaRPr lang="en-US" sz="2400" dirty="0" smtClean="0"/>
          </a:p>
          <a:p>
            <a:pPr lvl="1"/>
            <a:r>
              <a:rPr lang="en-US" sz="2400" dirty="0" smtClean="0"/>
              <a:t>Measures particles over a range of particle sizes </a:t>
            </a:r>
          </a:p>
          <a:p>
            <a:pPr lvl="1">
              <a:buNone/>
            </a:pPr>
            <a:r>
              <a:rPr lang="en-US" sz="2400" dirty="0" smtClean="0"/>
              <a:t>(18 </a:t>
            </a:r>
            <a:r>
              <a:rPr lang="el-GR" sz="2400" dirty="0" smtClean="0"/>
              <a:t>μ</a:t>
            </a:r>
            <a:r>
              <a:rPr lang="en-US" sz="2400" dirty="0" smtClean="0"/>
              <a:t>m to 0.054 </a:t>
            </a:r>
            <a:r>
              <a:rPr lang="el-GR" sz="2400" dirty="0" smtClean="0"/>
              <a:t>μ</a:t>
            </a:r>
            <a:r>
              <a:rPr lang="en-US" sz="2400" dirty="0" smtClean="0"/>
              <a:t>m)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11" descr="MOUDI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05600" y="4244502"/>
            <a:ext cx="1981200" cy="2613498"/>
          </a:xfrm>
          <a:prstGeom prst="rect">
            <a:avLst/>
          </a:prstGeom>
        </p:spPr>
      </p:pic>
      <p:pic>
        <p:nvPicPr>
          <p:cNvPr id="5" name="Picture 4" descr="hiq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52400"/>
            <a:ext cx="1981200" cy="238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Particle Measurement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Ion </a:t>
            </a:r>
            <a:r>
              <a:rPr lang="en-US" sz="3000" dirty="0" smtClean="0"/>
              <a:t>Chromatography</a:t>
            </a:r>
          </a:p>
          <a:p>
            <a:pPr lvl="1"/>
            <a:r>
              <a:rPr lang="en-US" sz="2600" dirty="0" smtClean="0"/>
              <a:t>Measures concentrations of water soluble ions</a:t>
            </a:r>
          </a:p>
          <a:p>
            <a:pPr lvl="1"/>
            <a:r>
              <a:rPr lang="en-US" sz="2600" dirty="0" err="1" smtClean="0"/>
              <a:t>Cations</a:t>
            </a:r>
            <a:r>
              <a:rPr lang="en-US" sz="2600" dirty="0" smtClean="0"/>
              <a:t>: 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, NH</a:t>
            </a:r>
            <a:r>
              <a:rPr lang="en-US" sz="2600" baseline="-25000" dirty="0" smtClean="0"/>
              <a:t>3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, 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, Mg</a:t>
            </a:r>
            <a:r>
              <a:rPr lang="en-US" sz="2600" baseline="30000" dirty="0" smtClean="0"/>
              <a:t>2+</a:t>
            </a:r>
            <a:r>
              <a:rPr lang="en-US" sz="2600" dirty="0" smtClean="0"/>
              <a:t>, Ca</a:t>
            </a:r>
            <a:r>
              <a:rPr lang="en-US" sz="2600" baseline="30000" dirty="0" smtClean="0"/>
              <a:t>2+</a:t>
            </a:r>
          </a:p>
          <a:p>
            <a:pPr lvl="1"/>
            <a:r>
              <a:rPr lang="en-US" sz="2600" dirty="0" smtClean="0"/>
              <a:t>Anions: Acetate, </a:t>
            </a:r>
            <a:r>
              <a:rPr lang="en-US" sz="2600" dirty="0" err="1" smtClean="0"/>
              <a:t>Formate</a:t>
            </a:r>
            <a:r>
              <a:rPr lang="en-US" sz="2600" dirty="0" smtClean="0"/>
              <a:t>, </a:t>
            </a:r>
            <a:r>
              <a:rPr lang="en-US" sz="2600" dirty="0" err="1" smtClean="0"/>
              <a:t>Cl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, NO</a:t>
            </a:r>
            <a:r>
              <a:rPr lang="en-US" sz="2600" baseline="-25000" dirty="0" smtClean="0"/>
              <a:t>3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, SO</a:t>
            </a:r>
            <a:r>
              <a:rPr lang="en-US" sz="2600" baseline="-25000" dirty="0" smtClean="0"/>
              <a:t>4</a:t>
            </a:r>
            <a:r>
              <a:rPr lang="en-US" sz="2600" baseline="30000" dirty="0" smtClean="0"/>
              <a:t>2-</a:t>
            </a:r>
            <a:endParaRPr lang="en-US" sz="2600" baseline="30000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000" dirty="0" smtClean="0"/>
              <a:t>Inductively Coupled Plasma – Mass Spectrometry</a:t>
            </a:r>
            <a:endParaRPr lang="en-US" sz="3000" dirty="0" smtClean="0"/>
          </a:p>
          <a:p>
            <a:pPr lvl="1"/>
            <a:r>
              <a:rPr lang="en-US" sz="2600" dirty="0" smtClean="0"/>
              <a:t>Measures metal and metalloid concentrations</a:t>
            </a:r>
          </a:p>
          <a:p>
            <a:pPr lvl="1"/>
            <a:r>
              <a:rPr lang="en-US" sz="2600" dirty="0" smtClean="0"/>
              <a:t>Focus on Arsenic (As), Cadmium (</a:t>
            </a:r>
            <a:r>
              <a:rPr lang="en-US" sz="2600" dirty="0" err="1" smtClean="0"/>
              <a:t>Cd</a:t>
            </a:r>
            <a:r>
              <a:rPr lang="en-US" sz="2600" dirty="0" smtClean="0"/>
              <a:t>), and Lead (</a:t>
            </a:r>
            <a:r>
              <a:rPr lang="en-US" sz="2600" dirty="0" err="1" smtClean="0"/>
              <a:t>Pb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pic>
        <p:nvPicPr>
          <p:cNvPr id="8194" name="Picture 2" descr="http://upload.wikimedia.org/wikipedia/commons/4/47/ICP-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105400"/>
            <a:ext cx="2336800" cy="17526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1" y="1"/>
          <a:ext cx="9144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concentration over the months of December, January, &amp; February of 2009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5105400"/>
            <a:ext cx="693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2286000"/>
            <a:ext cx="182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AZ HAPS: (Chronic) guidance levels for Arsenic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066800" y="5029200"/>
            <a:ext cx="685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2286000"/>
            <a:ext cx="182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AZ HAPS: (Chronic) guidance levels for Arsenic</a:t>
            </a:r>
            <a:endParaRPr lang="en-US" sz="1500" dirty="0"/>
          </a:p>
        </p:txBody>
      </p:sp>
      <p:sp>
        <p:nvSpPr>
          <p:cNvPr id="10" name="Straight Connector 9"/>
          <p:cNvSpPr/>
          <p:nvPr/>
        </p:nvSpPr>
        <p:spPr>
          <a:xfrm>
            <a:off x="5257800" y="24384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457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concentration of heavy metals over an annual period (2009)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Annual Wind Speed &amp; Direction:</a:t>
            </a:r>
            <a:br>
              <a:rPr lang="en-US" dirty="0" smtClean="0"/>
            </a:br>
            <a:r>
              <a:rPr lang="en-US" dirty="0" smtClean="0"/>
              <a:t>Hayden-</a:t>
            </a:r>
            <a:r>
              <a:rPr lang="en-US" dirty="0" err="1" smtClean="0"/>
              <a:t>Winkleman</a:t>
            </a:r>
            <a:r>
              <a:rPr lang="en-US" dirty="0" smtClean="0"/>
              <a:t> Wind Rose</a:t>
            </a:r>
            <a:endParaRPr lang="en-US" dirty="0"/>
          </a:p>
        </p:txBody>
      </p:sp>
      <p:sp>
        <p:nvSpPr>
          <p:cNvPr id="5122" name="AutoShape 2" descr="https://mail.google.com/a/email.arizona.edu/?ui=2&amp;ik=be0bc689e2&amp;view=att&amp;th=127df41573b79c7c&amp;attid=0.1&amp;disp=inline&amp;realattid=f_g7s27dzr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mail.google.com/a/email.arizona.edu/?ui=2&amp;ik=be0bc689e2&amp;view=att&amp;th=127df41573b79c7c&amp;attid=0.1&amp;disp=inline&amp;realattid=f_g7s27dzr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overall wind ros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74132"/>
            <a:ext cx="6477000" cy="528386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Oval 7"/>
          <p:cNvSpPr/>
          <p:nvPr/>
        </p:nvSpPr>
        <p:spPr>
          <a:xfrm>
            <a:off x="3200400" y="16002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44958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953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Mine tailings: (Coarse particles)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9" idx="3"/>
          </p:cNvCxnSpPr>
          <p:nvPr/>
        </p:nvCxnSpPr>
        <p:spPr>
          <a:xfrm flipV="1">
            <a:off x="1676400" y="4886045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1600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Smelter: </a:t>
            </a:r>
          </a:p>
          <a:p>
            <a:r>
              <a:rPr lang="en-US" dirty="0" smtClean="0"/>
              <a:t>(Fine particles)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8" idx="2"/>
          </p:cNvCxnSpPr>
          <p:nvPr/>
        </p:nvCxnSpPr>
        <p:spPr>
          <a:xfrm>
            <a:off x="1371600" y="18288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Arsenic found in accumulation mode in concentrations above Arizona HAPS guideline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Lead also found in high concentrations in area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Solve issue of complex topography and its effect on modeling</a:t>
            </a:r>
          </a:p>
          <a:p>
            <a:endParaRPr lang="en-US" dirty="0" smtClean="0"/>
          </a:p>
          <a:p>
            <a:r>
              <a:rPr lang="en-US" dirty="0" smtClean="0"/>
              <a:t>Move MOUDI to new locations to assess new backgrounds and sources</a:t>
            </a:r>
          </a:p>
          <a:p>
            <a:endParaRPr lang="en-US" dirty="0" smtClean="0"/>
          </a:p>
          <a:p>
            <a:r>
              <a:rPr lang="en-US" dirty="0" smtClean="0"/>
              <a:t>Study effects metal concentrations have on local population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0480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33528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11466</TotalTime>
  <Words>357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Solstice</vt:lpstr>
      <vt:lpstr>1_Office Theme</vt:lpstr>
      <vt:lpstr>Oriel</vt:lpstr>
      <vt:lpstr>Characteristics of Wind-Blown Dust from Arizona Mining Operations</vt:lpstr>
      <vt:lpstr>Sites in Focus</vt:lpstr>
      <vt:lpstr>Particle sizes and respiratory effects</vt:lpstr>
      <vt:lpstr>Equipment</vt:lpstr>
      <vt:lpstr>Particle Measurement Equipment</vt:lpstr>
      <vt:lpstr>Slide 6</vt:lpstr>
      <vt:lpstr>Slide 7</vt:lpstr>
      <vt:lpstr>Annual Wind Speed &amp; Direction: Hayden-Winkleman Wind Rose</vt:lpstr>
      <vt:lpstr>Conclusions &amp; Future Work</vt:lpstr>
      <vt:lpstr>Thank You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Paul</dc:creator>
  <cp:lastModifiedBy>Paul</cp:lastModifiedBy>
  <cp:revision>365</cp:revision>
  <dcterms:created xsi:type="dcterms:W3CDTF">2010-03-28T21:38:04Z</dcterms:created>
  <dcterms:modified xsi:type="dcterms:W3CDTF">2010-04-12T04:28:02Z</dcterms:modified>
</cp:coreProperties>
</file>